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Montserrat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otham" panose="020B0604020202020204" charset="0"/>
      <p:regular r:id="rId18"/>
    </p:embeddedFont>
    <p:embeddedFont>
      <p:font typeface="Montserrat Bold" panose="020B0604020202020204" charset="0"/>
      <p:regular r:id="rId19"/>
    </p:embeddedFont>
    <p:embeddedFont>
      <p:font typeface="Arial Bold" panose="020B0704020202020204" pitchFamily="3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61111" autoAdjust="0"/>
  </p:normalViewPr>
  <p:slideViewPr>
    <p:cSldViewPr>
      <p:cViewPr varScale="1">
        <p:scale>
          <a:sx n="27" d="100"/>
          <a:sy n="27" d="100"/>
        </p:scale>
        <p:origin x="181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13.01.2025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Cover Slide</a:t>
            </a:r>
            <a:endParaRPr lang="en-PH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PH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Filipinnovation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 Title</a:t>
            </a:r>
            <a:endParaRPr lang="en-P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 of Business/Company/Corporation</a:t>
            </a:r>
            <a:endParaRPr lang="en-P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Region/Cluster (e.g., NCR, Luzon,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Visayas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Mindanao)</a:t>
            </a:r>
            <a:endParaRPr lang="en-P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 Indicate the classification based on competition categories (Food and Agribusiness; Learning and Education; and Health and Well-being)​</a:t>
            </a:r>
          </a:p>
          <a:p>
            <a:endParaRPr lang="en-US"/>
          </a:p>
          <a:p>
            <a:r>
              <a:rPr lang="en-US"/>
              <a:t>2. Explain the specific problem your proposed innovative product or service aims to address.​</a:t>
            </a:r>
          </a:p>
          <a:p>
            <a:endParaRPr lang="en-US"/>
          </a:p>
          <a:p>
            <a:r>
              <a:rPr lang="en-US"/>
              <a:t>3. Provide evidence or data to highlight the importance of solving this problem.​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 Describe your proposed innovative product or service. </a:t>
            </a:r>
          </a:p>
          <a:p>
            <a:endParaRPr lang="en-US"/>
          </a:p>
          <a:p>
            <a:r>
              <a:rPr lang="en-US"/>
              <a:t>2. Explain how it addresses the problem effectively and uniquely.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 Highlight key features or competitive advantages.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 Identify your target consumers (e.g., demographics, geography). </a:t>
            </a:r>
          </a:p>
          <a:p>
            <a:endParaRPr lang="en-US"/>
          </a:p>
          <a:p>
            <a:r>
              <a:rPr lang="en-US"/>
              <a:t>2. Provide market size/reach, growth potential, and demand for your proposed innovative product or service.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 Describe how your proposed innovative product or service contributes to sustainability (economic, environmental, or social). </a:t>
            </a:r>
          </a:p>
          <a:p>
            <a:endParaRPr lang="en-US"/>
          </a:p>
          <a:p>
            <a:r>
              <a:rPr lang="en-US"/>
              <a:t>2. Explain its potential impact on stakeholders, communities, or industries.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1. Demonstrate how the proposed solution has already made, or has the potential to make, a significant impact on the local community or industry and how it aligns with the developmental goals in the Philippine Development Plan (PDP) or National Innovation Agenda and Strategy Document (NIASD) . </a:t>
            </a:r>
          </a:p>
          <a:p>
            <a:endParaRPr lang="en-US" dirty="0"/>
          </a:p>
          <a:p>
            <a:r>
              <a:rPr lang="en-US" dirty="0"/>
              <a:t>2. Highlight the potential of the solution to disrupt or revolutionize an industry or community. </a:t>
            </a:r>
          </a:p>
          <a:p>
            <a:endParaRPr lang="en-US" dirty="0"/>
          </a:p>
          <a:p>
            <a:r>
              <a:rPr lang="en-US" dirty="0"/>
              <a:t>3. Showcase the enterprise's or individual’s strong subject matter expertise in the technologies used for the proposed solution.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 Introduce key members of your team, their roles, and relevant expertise. </a:t>
            </a:r>
          </a:p>
          <a:p>
            <a:endParaRPr lang="en-US"/>
          </a:p>
          <a:p>
            <a:r>
              <a:rPr lang="en-US"/>
              <a:t>2. Highlight any advisors or collaborators critical to the project’s success.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42" y="-11071660"/>
            <a:ext cx="18285858" cy="22143320"/>
          </a:xfrm>
          <a:custGeom>
            <a:avLst/>
            <a:gdLst/>
            <a:ahLst/>
            <a:cxnLst/>
            <a:rect l="l" t="t" r="r" b="b"/>
            <a:pathLst>
              <a:path w="18285858" h="22143320">
                <a:moveTo>
                  <a:pt x="0" y="0"/>
                </a:moveTo>
                <a:lnTo>
                  <a:pt x="18285858" y="0"/>
                </a:lnTo>
                <a:lnTo>
                  <a:pt x="18285858" y="22143320"/>
                </a:lnTo>
                <a:lnTo>
                  <a:pt x="0" y="2214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95" t="-19885" r="-129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909079" y="8680931"/>
            <a:ext cx="2734785" cy="952040"/>
            <a:chOff x="0" y="0"/>
            <a:chExt cx="3646379" cy="12693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97859" cy="1269387"/>
            </a:xfrm>
            <a:custGeom>
              <a:avLst/>
              <a:gdLst/>
              <a:ahLst/>
              <a:cxnLst/>
              <a:rect l="l" t="t" r="r" b="b"/>
              <a:pathLst>
                <a:path w="897859" h="1269387">
                  <a:moveTo>
                    <a:pt x="0" y="0"/>
                  </a:moveTo>
                  <a:lnTo>
                    <a:pt x="897859" y="0"/>
                  </a:lnTo>
                  <a:lnTo>
                    <a:pt x="897859" y="1269387"/>
                  </a:lnTo>
                  <a:lnTo>
                    <a:pt x="0" y="1269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2376992" y="0"/>
              <a:ext cx="1269387" cy="1269387"/>
            </a:xfrm>
            <a:custGeom>
              <a:avLst/>
              <a:gdLst/>
              <a:ahLst/>
              <a:cxnLst/>
              <a:rect l="l" t="t" r="r" b="b"/>
              <a:pathLst>
                <a:path w="1269387" h="1269387">
                  <a:moveTo>
                    <a:pt x="0" y="0"/>
                  </a:moveTo>
                  <a:lnTo>
                    <a:pt x="1269387" y="0"/>
                  </a:lnTo>
                  <a:lnTo>
                    <a:pt x="1269387" y="1269387"/>
                  </a:lnTo>
                  <a:lnTo>
                    <a:pt x="0" y="1269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107605" y="0"/>
              <a:ext cx="1269387" cy="1269387"/>
            </a:xfrm>
            <a:custGeom>
              <a:avLst/>
              <a:gdLst/>
              <a:ahLst/>
              <a:cxnLst/>
              <a:rect l="l" t="t" r="r" b="b"/>
              <a:pathLst>
                <a:path w="1269387" h="1269387">
                  <a:moveTo>
                    <a:pt x="0" y="0"/>
                  </a:moveTo>
                  <a:lnTo>
                    <a:pt x="1269387" y="0"/>
                  </a:lnTo>
                  <a:lnTo>
                    <a:pt x="1269387" y="1269387"/>
                  </a:lnTo>
                  <a:lnTo>
                    <a:pt x="0" y="1269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4316637" y="2428947"/>
            <a:ext cx="9654727" cy="2379095"/>
            <a:chOff x="0" y="0"/>
            <a:chExt cx="12872969" cy="3172127"/>
          </a:xfrm>
        </p:grpSpPr>
        <p:sp>
          <p:nvSpPr>
            <p:cNvPr id="8" name="Freeform 8"/>
            <p:cNvSpPr/>
            <p:nvPr/>
          </p:nvSpPr>
          <p:spPr>
            <a:xfrm>
              <a:off x="0" y="931687"/>
              <a:ext cx="12872969" cy="1308752"/>
            </a:xfrm>
            <a:custGeom>
              <a:avLst/>
              <a:gdLst/>
              <a:ahLst/>
              <a:cxnLst/>
              <a:rect l="l" t="t" r="r" b="b"/>
              <a:pathLst>
                <a:path w="12872969" h="1308752">
                  <a:moveTo>
                    <a:pt x="0" y="0"/>
                  </a:moveTo>
                  <a:lnTo>
                    <a:pt x="12872969" y="0"/>
                  </a:lnTo>
                  <a:lnTo>
                    <a:pt x="12872969" y="1308752"/>
                  </a:lnTo>
                  <a:lnTo>
                    <a:pt x="0" y="1308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5668077" y="85725"/>
              <a:ext cx="1536814" cy="782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1"/>
                </a:lnSpc>
                <a:spcBef>
                  <a:spcPct val="0"/>
                </a:spcBef>
              </a:pPr>
              <a:r>
                <a:rPr lang="en-US" sz="4381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rPr>
                <a:t>THE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595805" y="2389335"/>
              <a:ext cx="5681358" cy="782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1"/>
                </a:lnSpc>
                <a:spcBef>
                  <a:spcPct val="0"/>
                </a:spcBef>
              </a:pPr>
              <a:r>
                <a:rPr lang="en-US" sz="4381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rPr>
                <a:t>AWARDS 2025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41162" y="12915187"/>
            <a:ext cx="7589517" cy="441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ROSEMARIE G. EDILLON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5474" y="13129500"/>
            <a:ext cx="7589517" cy="441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ROSEMARIE G. EDILLON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84099" y="13558125"/>
            <a:ext cx="7589517" cy="441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ROSEMARIE G. EDILLON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42" y="-11071660"/>
            <a:ext cx="18285858" cy="22143320"/>
          </a:xfrm>
          <a:custGeom>
            <a:avLst/>
            <a:gdLst/>
            <a:ahLst/>
            <a:cxnLst/>
            <a:rect l="l" t="t" r="r" b="b"/>
            <a:pathLst>
              <a:path w="18285858" h="22143320">
                <a:moveTo>
                  <a:pt x="0" y="0"/>
                </a:moveTo>
                <a:lnTo>
                  <a:pt x="18285858" y="0"/>
                </a:lnTo>
                <a:lnTo>
                  <a:pt x="18285858" y="22143320"/>
                </a:lnTo>
                <a:lnTo>
                  <a:pt x="0" y="221433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95" t="-19885" r="-129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909079" y="8680931"/>
            <a:ext cx="2734785" cy="952040"/>
            <a:chOff x="0" y="0"/>
            <a:chExt cx="3646379" cy="12693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97859" cy="1269387"/>
            </a:xfrm>
            <a:custGeom>
              <a:avLst/>
              <a:gdLst/>
              <a:ahLst/>
              <a:cxnLst/>
              <a:rect l="l" t="t" r="r" b="b"/>
              <a:pathLst>
                <a:path w="897859" h="1269387">
                  <a:moveTo>
                    <a:pt x="0" y="0"/>
                  </a:moveTo>
                  <a:lnTo>
                    <a:pt x="897859" y="0"/>
                  </a:lnTo>
                  <a:lnTo>
                    <a:pt x="897859" y="1269387"/>
                  </a:lnTo>
                  <a:lnTo>
                    <a:pt x="0" y="1269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2376992" y="0"/>
              <a:ext cx="1269387" cy="1269387"/>
            </a:xfrm>
            <a:custGeom>
              <a:avLst/>
              <a:gdLst/>
              <a:ahLst/>
              <a:cxnLst/>
              <a:rect l="l" t="t" r="r" b="b"/>
              <a:pathLst>
                <a:path w="1269387" h="1269387">
                  <a:moveTo>
                    <a:pt x="0" y="0"/>
                  </a:moveTo>
                  <a:lnTo>
                    <a:pt x="1269387" y="0"/>
                  </a:lnTo>
                  <a:lnTo>
                    <a:pt x="1269387" y="1269387"/>
                  </a:lnTo>
                  <a:lnTo>
                    <a:pt x="0" y="1269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107605" y="0"/>
              <a:ext cx="1269387" cy="1269387"/>
            </a:xfrm>
            <a:custGeom>
              <a:avLst/>
              <a:gdLst/>
              <a:ahLst/>
              <a:cxnLst/>
              <a:rect l="l" t="t" r="r" b="b"/>
              <a:pathLst>
                <a:path w="1269387" h="1269387">
                  <a:moveTo>
                    <a:pt x="0" y="0"/>
                  </a:moveTo>
                  <a:lnTo>
                    <a:pt x="1269387" y="0"/>
                  </a:lnTo>
                  <a:lnTo>
                    <a:pt x="1269387" y="1269387"/>
                  </a:lnTo>
                  <a:lnTo>
                    <a:pt x="0" y="1269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41161" y="8306098"/>
            <a:ext cx="4304269" cy="1326873"/>
            <a:chOff x="0" y="0"/>
            <a:chExt cx="5739026" cy="1769164"/>
          </a:xfrm>
        </p:grpSpPr>
        <p:sp>
          <p:nvSpPr>
            <p:cNvPr id="8" name="Freeform 8"/>
            <p:cNvSpPr/>
            <p:nvPr/>
          </p:nvSpPr>
          <p:spPr>
            <a:xfrm>
              <a:off x="0" y="563142"/>
              <a:ext cx="5739026" cy="583468"/>
            </a:xfrm>
            <a:custGeom>
              <a:avLst/>
              <a:gdLst/>
              <a:ahLst/>
              <a:cxnLst/>
              <a:rect l="l" t="t" r="r" b="b"/>
              <a:pathLst>
                <a:path w="5739026" h="583468">
                  <a:moveTo>
                    <a:pt x="0" y="0"/>
                  </a:moveTo>
                  <a:lnTo>
                    <a:pt x="5739026" y="0"/>
                  </a:lnTo>
                  <a:lnTo>
                    <a:pt x="5739026" y="583468"/>
                  </a:lnTo>
                  <a:lnTo>
                    <a:pt x="0" y="583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47625"/>
              <a:ext cx="996463" cy="515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41"/>
                </a:lnSpc>
                <a:spcBef>
                  <a:spcPct val="0"/>
                </a:spcBef>
              </a:pPr>
              <a:r>
                <a:rPr lang="en-US" sz="2841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rPr>
                <a:t>THE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253647"/>
              <a:ext cx="3683766" cy="515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41"/>
                </a:lnSpc>
                <a:spcBef>
                  <a:spcPct val="0"/>
                </a:spcBef>
              </a:pPr>
              <a:r>
                <a:rPr lang="en-US" sz="2841">
                  <a:solidFill>
                    <a:srgbClr val="FFFFFF"/>
                  </a:solidFill>
                  <a:latin typeface="Gotham"/>
                  <a:ea typeface="Gotham"/>
                  <a:cs typeface="Gotham"/>
                  <a:sym typeface="Gotham"/>
                </a:rPr>
                <a:t>AWARDS 2025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136761" y="4144120"/>
            <a:ext cx="8016620" cy="77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5"/>
              </a:lnSpc>
              <a:spcBef>
                <a:spcPct val="0"/>
              </a:spcBef>
            </a:pPr>
            <a:r>
              <a:rPr lang="en-US" sz="5825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THANK YOU.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1162" y="12915187"/>
            <a:ext cx="7589517" cy="441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ROSEMARIE G. EDILLON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5474" y="13129500"/>
            <a:ext cx="7589517" cy="441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ROSEMARIE G. EDILLON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84099" y="13558125"/>
            <a:ext cx="7589517" cy="441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ROSEMARIE G. EDILLON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64807" y="-1261339"/>
            <a:ext cx="6023193" cy="10396100"/>
          </a:xfrm>
          <a:custGeom>
            <a:avLst/>
            <a:gdLst/>
            <a:ahLst/>
            <a:cxnLst/>
            <a:rect l="l" t="t" r="r" b="b"/>
            <a:pathLst>
              <a:path w="6023193" h="10396100">
                <a:moveTo>
                  <a:pt x="0" y="0"/>
                </a:moveTo>
                <a:lnTo>
                  <a:pt x="6023193" y="0"/>
                </a:lnTo>
                <a:lnTo>
                  <a:pt x="6023193" y="10396101"/>
                </a:lnTo>
                <a:lnTo>
                  <a:pt x="0" y="103961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0" y="7198835"/>
            <a:ext cx="18288000" cy="3088165"/>
          </a:xfrm>
          <a:custGeom>
            <a:avLst/>
            <a:gdLst/>
            <a:ahLst/>
            <a:cxnLst/>
            <a:rect l="l" t="t" r="r" b="b"/>
            <a:pathLst>
              <a:path w="18288000" h="3088165">
                <a:moveTo>
                  <a:pt x="0" y="0"/>
                </a:moveTo>
                <a:lnTo>
                  <a:pt x="18288000" y="0"/>
                </a:lnTo>
                <a:lnTo>
                  <a:pt x="18288000" y="3088165"/>
                </a:lnTo>
                <a:lnTo>
                  <a:pt x="0" y="30881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79468" b="-5364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237903" y="3275042"/>
            <a:ext cx="9812195" cy="1437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55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FILIPINNOVATION PROJECT TITLE​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38344" y="5200650"/>
            <a:ext cx="11411312" cy="808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8"/>
              </a:lnSpc>
            </a:pPr>
            <a:r>
              <a:rPr lang="en-US" sz="315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Name of Business/Company/Corporation</a:t>
            </a:r>
          </a:p>
          <a:p>
            <a:pPr algn="ctr">
              <a:lnSpc>
                <a:spcPts val="3158"/>
              </a:lnSpc>
            </a:pPr>
            <a:r>
              <a:rPr lang="en-US" sz="315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Region/Cluster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693" y="9258300"/>
            <a:ext cx="17498418" cy="833870"/>
            <a:chOff x="0" y="0"/>
            <a:chExt cx="23331224" cy="1111827"/>
          </a:xfrm>
        </p:grpSpPr>
        <p:sp>
          <p:nvSpPr>
            <p:cNvPr id="3" name="Freeform 3"/>
            <p:cNvSpPr/>
            <p:nvPr/>
          </p:nvSpPr>
          <p:spPr>
            <a:xfrm>
              <a:off x="22544809" y="0"/>
              <a:ext cx="786414" cy="1111827"/>
            </a:xfrm>
            <a:custGeom>
              <a:avLst/>
              <a:gdLst/>
              <a:ahLst/>
              <a:cxnLst/>
              <a:rect l="l" t="t" r="r" b="b"/>
              <a:pathLst>
                <a:path w="786414" h="1111827">
                  <a:moveTo>
                    <a:pt x="0" y="0"/>
                  </a:moveTo>
                  <a:lnTo>
                    <a:pt x="786415" y="0"/>
                  </a:lnTo>
                  <a:lnTo>
                    <a:pt x="786415" y="1111827"/>
                  </a:lnTo>
                  <a:lnTo>
                    <a:pt x="0" y="1111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5400000">
              <a:off x="11109428" y="-10375107"/>
              <a:ext cx="89909" cy="22308764"/>
            </a:xfrm>
            <a:custGeom>
              <a:avLst/>
              <a:gdLst/>
              <a:ahLst/>
              <a:cxnLst/>
              <a:rect l="l" t="t" r="r" b="b"/>
              <a:pathLst>
                <a:path w="89909" h="22308764">
                  <a:moveTo>
                    <a:pt x="0" y="0"/>
                  </a:moveTo>
                  <a:lnTo>
                    <a:pt x="89908" y="0"/>
                  </a:lnTo>
                  <a:lnTo>
                    <a:pt x="89908" y="22308764"/>
                  </a:lnTo>
                  <a:lnTo>
                    <a:pt x="0" y="22308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138250" r="-41873221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1028700"/>
            <a:chOff x="0" y="0"/>
            <a:chExt cx="24384000" cy="1371600"/>
          </a:xfrm>
        </p:grpSpPr>
        <p:sp>
          <p:nvSpPr>
            <p:cNvPr id="6" name="Freeform 6"/>
            <p:cNvSpPr/>
            <p:nvPr/>
          </p:nvSpPr>
          <p:spPr>
            <a:xfrm rot="5400000">
              <a:off x="11506200" y="-11506200"/>
              <a:ext cx="1371600" cy="24384000"/>
            </a:xfrm>
            <a:custGeom>
              <a:avLst/>
              <a:gdLst/>
              <a:ahLst/>
              <a:cxnLst/>
              <a:rect l="l" t="t" r="r" b="b"/>
              <a:pathLst>
                <a:path w="1371600" h="24384000">
                  <a:moveTo>
                    <a:pt x="0" y="0"/>
                  </a:moveTo>
                  <a:lnTo>
                    <a:pt x="1371600" y="0"/>
                  </a:lnTo>
                  <a:lnTo>
                    <a:pt x="1371600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27200" r="-2933293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4654130" y="468841"/>
              <a:ext cx="14958146" cy="699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99"/>
                </a:lnSpc>
              </a:pPr>
              <a:r>
                <a:rPr lang="en-US" sz="39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PROBLEM STATEMENT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693" y="9258300"/>
            <a:ext cx="17498418" cy="833870"/>
            <a:chOff x="0" y="0"/>
            <a:chExt cx="23331224" cy="1111827"/>
          </a:xfrm>
        </p:grpSpPr>
        <p:sp>
          <p:nvSpPr>
            <p:cNvPr id="3" name="Freeform 3"/>
            <p:cNvSpPr/>
            <p:nvPr/>
          </p:nvSpPr>
          <p:spPr>
            <a:xfrm>
              <a:off x="22544809" y="0"/>
              <a:ext cx="786414" cy="1111827"/>
            </a:xfrm>
            <a:custGeom>
              <a:avLst/>
              <a:gdLst/>
              <a:ahLst/>
              <a:cxnLst/>
              <a:rect l="l" t="t" r="r" b="b"/>
              <a:pathLst>
                <a:path w="786414" h="1111827">
                  <a:moveTo>
                    <a:pt x="0" y="0"/>
                  </a:moveTo>
                  <a:lnTo>
                    <a:pt x="786415" y="0"/>
                  </a:lnTo>
                  <a:lnTo>
                    <a:pt x="786415" y="1111827"/>
                  </a:lnTo>
                  <a:lnTo>
                    <a:pt x="0" y="1111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5400000">
              <a:off x="11109428" y="-10375107"/>
              <a:ext cx="89909" cy="22308764"/>
            </a:xfrm>
            <a:custGeom>
              <a:avLst/>
              <a:gdLst/>
              <a:ahLst/>
              <a:cxnLst/>
              <a:rect l="l" t="t" r="r" b="b"/>
              <a:pathLst>
                <a:path w="89909" h="22308764">
                  <a:moveTo>
                    <a:pt x="0" y="0"/>
                  </a:moveTo>
                  <a:lnTo>
                    <a:pt x="89908" y="0"/>
                  </a:lnTo>
                  <a:lnTo>
                    <a:pt x="89908" y="22308764"/>
                  </a:lnTo>
                  <a:lnTo>
                    <a:pt x="0" y="22308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138250" r="-41873221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9149245" cy="1028700"/>
            <a:chOff x="0" y="0"/>
            <a:chExt cx="25532327" cy="1371600"/>
          </a:xfrm>
        </p:grpSpPr>
        <p:sp>
          <p:nvSpPr>
            <p:cNvPr id="6" name="Freeform 6"/>
            <p:cNvSpPr/>
            <p:nvPr/>
          </p:nvSpPr>
          <p:spPr>
            <a:xfrm rot="5400000">
              <a:off x="12080363" y="-12080363"/>
              <a:ext cx="1371600" cy="25532327"/>
            </a:xfrm>
            <a:custGeom>
              <a:avLst/>
              <a:gdLst/>
              <a:ahLst/>
              <a:cxnLst/>
              <a:rect l="l" t="t" r="r" b="b"/>
              <a:pathLst>
                <a:path w="1371600" h="25532327">
                  <a:moveTo>
                    <a:pt x="0" y="0"/>
                  </a:moveTo>
                  <a:lnTo>
                    <a:pt x="1371600" y="0"/>
                  </a:lnTo>
                  <a:lnTo>
                    <a:pt x="1371600" y="25532326"/>
                  </a:lnTo>
                  <a:lnTo>
                    <a:pt x="0" y="255323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35545" r="-3073786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4873309" y="468841"/>
              <a:ext cx="15662577" cy="699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99"/>
                </a:lnSpc>
              </a:pPr>
              <a:r>
                <a:rPr lang="en-US" sz="39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INNOVATIVE PRODUCT/ SERVICE/ SOLUTION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693" y="9258300"/>
            <a:ext cx="17498418" cy="833870"/>
            <a:chOff x="0" y="0"/>
            <a:chExt cx="23331224" cy="1111827"/>
          </a:xfrm>
        </p:grpSpPr>
        <p:sp>
          <p:nvSpPr>
            <p:cNvPr id="3" name="Freeform 3"/>
            <p:cNvSpPr/>
            <p:nvPr/>
          </p:nvSpPr>
          <p:spPr>
            <a:xfrm>
              <a:off x="22544809" y="0"/>
              <a:ext cx="786414" cy="1111827"/>
            </a:xfrm>
            <a:custGeom>
              <a:avLst/>
              <a:gdLst/>
              <a:ahLst/>
              <a:cxnLst/>
              <a:rect l="l" t="t" r="r" b="b"/>
              <a:pathLst>
                <a:path w="786414" h="1111827">
                  <a:moveTo>
                    <a:pt x="0" y="0"/>
                  </a:moveTo>
                  <a:lnTo>
                    <a:pt x="786415" y="0"/>
                  </a:lnTo>
                  <a:lnTo>
                    <a:pt x="786415" y="1111827"/>
                  </a:lnTo>
                  <a:lnTo>
                    <a:pt x="0" y="1111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5400000">
              <a:off x="11109428" y="-10375107"/>
              <a:ext cx="89909" cy="22308764"/>
            </a:xfrm>
            <a:custGeom>
              <a:avLst/>
              <a:gdLst/>
              <a:ahLst/>
              <a:cxnLst/>
              <a:rect l="l" t="t" r="r" b="b"/>
              <a:pathLst>
                <a:path w="89909" h="22308764">
                  <a:moveTo>
                    <a:pt x="0" y="0"/>
                  </a:moveTo>
                  <a:lnTo>
                    <a:pt x="89908" y="0"/>
                  </a:lnTo>
                  <a:lnTo>
                    <a:pt x="89908" y="22308764"/>
                  </a:lnTo>
                  <a:lnTo>
                    <a:pt x="0" y="22308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138250" r="-41873221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1028700"/>
            <a:chOff x="0" y="0"/>
            <a:chExt cx="24384000" cy="1371600"/>
          </a:xfrm>
        </p:grpSpPr>
        <p:sp>
          <p:nvSpPr>
            <p:cNvPr id="6" name="Freeform 6"/>
            <p:cNvSpPr/>
            <p:nvPr/>
          </p:nvSpPr>
          <p:spPr>
            <a:xfrm rot="5400000">
              <a:off x="11506200" y="-11506200"/>
              <a:ext cx="1371600" cy="24384000"/>
            </a:xfrm>
            <a:custGeom>
              <a:avLst/>
              <a:gdLst/>
              <a:ahLst/>
              <a:cxnLst/>
              <a:rect l="l" t="t" r="r" b="b"/>
              <a:pathLst>
                <a:path w="1371600" h="24384000">
                  <a:moveTo>
                    <a:pt x="0" y="0"/>
                  </a:moveTo>
                  <a:lnTo>
                    <a:pt x="1371600" y="0"/>
                  </a:lnTo>
                  <a:lnTo>
                    <a:pt x="1371600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27200" r="-2933293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4654130" y="468841"/>
              <a:ext cx="14958146" cy="699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99"/>
                </a:lnSpc>
              </a:pPr>
              <a:r>
                <a:rPr lang="en-US" sz="39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FEATURES OF THE INNOVATIVE SOLUTION 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693" y="9258300"/>
            <a:ext cx="17498418" cy="833870"/>
            <a:chOff x="0" y="0"/>
            <a:chExt cx="23331224" cy="1111827"/>
          </a:xfrm>
        </p:grpSpPr>
        <p:sp>
          <p:nvSpPr>
            <p:cNvPr id="3" name="Freeform 3"/>
            <p:cNvSpPr/>
            <p:nvPr/>
          </p:nvSpPr>
          <p:spPr>
            <a:xfrm>
              <a:off x="22544809" y="0"/>
              <a:ext cx="786414" cy="1111827"/>
            </a:xfrm>
            <a:custGeom>
              <a:avLst/>
              <a:gdLst/>
              <a:ahLst/>
              <a:cxnLst/>
              <a:rect l="l" t="t" r="r" b="b"/>
              <a:pathLst>
                <a:path w="786414" h="1111827">
                  <a:moveTo>
                    <a:pt x="0" y="0"/>
                  </a:moveTo>
                  <a:lnTo>
                    <a:pt x="786415" y="0"/>
                  </a:lnTo>
                  <a:lnTo>
                    <a:pt x="786415" y="1111827"/>
                  </a:lnTo>
                  <a:lnTo>
                    <a:pt x="0" y="1111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5400000">
              <a:off x="11109428" y="-10375107"/>
              <a:ext cx="89909" cy="22308764"/>
            </a:xfrm>
            <a:custGeom>
              <a:avLst/>
              <a:gdLst/>
              <a:ahLst/>
              <a:cxnLst/>
              <a:rect l="l" t="t" r="r" b="b"/>
              <a:pathLst>
                <a:path w="89909" h="22308764">
                  <a:moveTo>
                    <a:pt x="0" y="0"/>
                  </a:moveTo>
                  <a:lnTo>
                    <a:pt x="89908" y="0"/>
                  </a:lnTo>
                  <a:lnTo>
                    <a:pt x="89908" y="22308764"/>
                  </a:lnTo>
                  <a:lnTo>
                    <a:pt x="0" y="22308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138250" r="-41873221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1028700"/>
            <a:chOff x="0" y="0"/>
            <a:chExt cx="24384000" cy="1371600"/>
          </a:xfrm>
        </p:grpSpPr>
        <p:sp>
          <p:nvSpPr>
            <p:cNvPr id="6" name="Freeform 6"/>
            <p:cNvSpPr/>
            <p:nvPr/>
          </p:nvSpPr>
          <p:spPr>
            <a:xfrm rot="5400000">
              <a:off x="11506200" y="-11506200"/>
              <a:ext cx="1371600" cy="24384000"/>
            </a:xfrm>
            <a:custGeom>
              <a:avLst/>
              <a:gdLst/>
              <a:ahLst/>
              <a:cxnLst/>
              <a:rect l="l" t="t" r="r" b="b"/>
              <a:pathLst>
                <a:path w="1371600" h="24384000">
                  <a:moveTo>
                    <a:pt x="0" y="0"/>
                  </a:moveTo>
                  <a:lnTo>
                    <a:pt x="1371600" y="0"/>
                  </a:lnTo>
                  <a:lnTo>
                    <a:pt x="1371600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27200" r="-2933293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4654130" y="468841"/>
              <a:ext cx="14958146" cy="699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99"/>
                </a:lnSpc>
              </a:pPr>
              <a:r>
                <a:rPr lang="en-US" sz="39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MARKET SIZE &amp; TARGET MARKET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693" y="9258300"/>
            <a:ext cx="17498418" cy="833870"/>
            <a:chOff x="0" y="0"/>
            <a:chExt cx="23331224" cy="1111827"/>
          </a:xfrm>
        </p:grpSpPr>
        <p:sp>
          <p:nvSpPr>
            <p:cNvPr id="3" name="Freeform 3"/>
            <p:cNvSpPr/>
            <p:nvPr/>
          </p:nvSpPr>
          <p:spPr>
            <a:xfrm>
              <a:off x="22544809" y="0"/>
              <a:ext cx="786414" cy="1111827"/>
            </a:xfrm>
            <a:custGeom>
              <a:avLst/>
              <a:gdLst/>
              <a:ahLst/>
              <a:cxnLst/>
              <a:rect l="l" t="t" r="r" b="b"/>
              <a:pathLst>
                <a:path w="786414" h="1111827">
                  <a:moveTo>
                    <a:pt x="0" y="0"/>
                  </a:moveTo>
                  <a:lnTo>
                    <a:pt x="786415" y="0"/>
                  </a:lnTo>
                  <a:lnTo>
                    <a:pt x="786415" y="1111827"/>
                  </a:lnTo>
                  <a:lnTo>
                    <a:pt x="0" y="1111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5400000">
              <a:off x="11109428" y="-10375107"/>
              <a:ext cx="89909" cy="22308764"/>
            </a:xfrm>
            <a:custGeom>
              <a:avLst/>
              <a:gdLst/>
              <a:ahLst/>
              <a:cxnLst/>
              <a:rect l="l" t="t" r="r" b="b"/>
              <a:pathLst>
                <a:path w="89909" h="22308764">
                  <a:moveTo>
                    <a:pt x="0" y="0"/>
                  </a:moveTo>
                  <a:lnTo>
                    <a:pt x="89908" y="0"/>
                  </a:lnTo>
                  <a:lnTo>
                    <a:pt x="89908" y="22308764"/>
                  </a:lnTo>
                  <a:lnTo>
                    <a:pt x="0" y="22308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138250" r="-41873221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1028700"/>
            <a:chOff x="0" y="0"/>
            <a:chExt cx="24384000" cy="1371600"/>
          </a:xfrm>
        </p:grpSpPr>
        <p:sp>
          <p:nvSpPr>
            <p:cNvPr id="6" name="Freeform 6"/>
            <p:cNvSpPr/>
            <p:nvPr/>
          </p:nvSpPr>
          <p:spPr>
            <a:xfrm rot="5400000">
              <a:off x="11506200" y="-11506200"/>
              <a:ext cx="1371600" cy="24384000"/>
            </a:xfrm>
            <a:custGeom>
              <a:avLst/>
              <a:gdLst/>
              <a:ahLst/>
              <a:cxnLst/>
              <a:rect l="l" t="t" r="r" b="b"/>
              <a:pathLst>
                <a:path w="1371600" h="24384000">
                  <a:moveTo>
                    <a:pt x="0" y="0"/>
                  </a:moveTo>
                  <a:lnTo>
                    <a:pt x="1371600" y="0"/>
                  </a:lnTo>
                  <a:lnTo>
                    <a:pt x="1371600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27200" r="-2933293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4654130" y="468841"/>
              <a:ext cx="14958146" cy="699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99"/>
                </a:lnSpc>
              </a:pPr>
              <a:r>
                <a:rPr lang="en-US" sz="39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SUSTAINABILITY AND SCALABILITY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693" y="9258300"/>
            <a:ext cx="17498418" cy="833870"/>
            <a:chOff x="0" y="0"/>
            <a:chExt cx="23331224" cy="1111827"/>
          </a:xfrm>
        </p:grpSpPr>
        <p:sp>
          <p:nvSpPr>
            <p:cNvPr id="3" name="Freeform 3"/>
            <p:cNvSpPr/>
            <p:nvPr/>
          </p:nvSpPr>
          <p:spPr>
            <a:xfrm>
              <a:off x="22544809" y="0"/>
              <a:ext cx="786414" cy="1111827"/>
            </a:xfrm>
            <a:custGeom>
              <a:avLst/>
              <a:gdLst/>
              <a:ahLst/>
              <a:cxnLst/>
              <a:rect l="l" t="t" r="r" b="b"/>
              <a:pathLst>
                <a:path w="786414" h="1111827">
                  <a:moveTo>
                    <a:pt x="0" y="0"/>
                  </a:moveTo>
                  <a:lnTo>
                    <a:pt x="786415" y="0"/>
                  </a:lnTo>
                  <a:lnTo>
                    <a:pt x="786415" y="1111827"/>
                  </a:lnTo>
                  <a:lnTo>
                    <a:pt x="0" y="1111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5400000">
              <a:off x="11109428" y="-10375107"/>
              <a:ext cx="89909" cy="22308764"/>
            </a:xfrm>
            <a:custGeom>
              <a:avLst/>
              <a:gdLst/>
              <a:ahLst/>
              <a:cxnLst/>
              <a:rect l="l" t="t" r="r" b="b"/>
              <a:pathLst>
                <a:path w="89909" h="22308764">
                  <a:moveTo>
                    <a:pt x="0" y="0"/>
                  </a:moveTo>
                  <a:lnTo>
                    <a:pt x="89908" y="0"/>
                  </a:lnTo>
                  <a:lnTo>
                    <a:pt x="89908" y="22308764"/>
                  </a:lnTo>
                  <a:lnTo>
                    <a:pt x="0" y="22308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138250" r="-41873221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1028700"/>
            <a:chOff x="0" y="0"/>
            <a:chExt cx="24384000" cy="1371600"/>
          </a:xfrm>
        </p:grpSpPr>
        <p:sp>
          <p:nvSpPr>
            <p:cNvPr id="6" name="Freeform 6"/>
            <p:cNvSpPr/>
            <p:nvPr/>
          </p:nvSpPr>
          <p:spPr>
            <a:xfrm rot="5400000">
              <a:off x="11506200" y="-11506200"/>
              <a:ext cx="1371600" cy="24384000"/>
            </a:xfrm>
            <a:custGeom>
              <a:avLst/>
              <a:gdLst/>
              <a:ahLst/>
              <a:cxnLst/>
              <a:rect l="l" t="t" r="r" b="b"/>
              <a:pathLst>
                <a:path w="1371600" h="24384000">
                  <a:moveTo>
                    <a:pt x="0" y="0"/>
                  </a:moveTo>
                  <a:lnTo>
                    <a:pt x="1371600" y="0"/>
                  </a:lnTo>
                  <a:lnTo>
                    <a:pt x="1371600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27200" r="-2933293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4654130" y="468841"/>
              <a:ext cx="14958146" cy="699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99"/>
                </a:lnSpc>
              </a:pPr>
              <a:r>
                <a:rPr lang="en-US" sz="39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IMPACT AND RELEVANCE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693" y="9258300"/>
            <a:ext cx="17498418" cy="833870"/>
            <a:chOff x="0" y="0"/>
            <a:chExt cx="23331224" cy="1111827"/>
          </a:xfrm>
        </p:grpSpPr>
        <p:sp>
          <p:nvSpPr>
            <p:cNvPr id="3" name="Freeform 3"/>
            <p:cNvSpPr/>
            <p:nvPr/>
          </p:nvSpPr>
          <p:spPr>
            <a:xfrm>
              <a:off x="22544809" y="0"/>
              <a:ext cx="786414" cy="1111827"/>
            </a:xfrm>
            <a:custGeom>
              <a:avLst/>
              <a:gdLst/>
              <a:ahLst/>
              <a:cxnLst/>
              <a:rect l="l" t="t" r="r" b="b"/>
              <a:pathLst>
                <a:path w="786414" h="1111827">
                  <a:moveTo>
                    <a:pt x="0" y="0"/>
                  </a:moveTo>
                  <a:lnTo>
                    <a:pt x="786415" y="0"/>
                  </a:lnTo>
                  <a:lnTo>
                    <a:pt x="786415" y="1111827"/>
                  </a:lnTo>
                  <a:lnTo>
                    <a:pt x="0" y="1111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5400000">
              <a:off x="11109428" y="-10375107"/>
              <a:ext cx="89909" cy="22308764"/>
            </a:xfrm>
            <a:custGeom>
              <a:avLst/>
              <a:gdLst/>
              <a:ahLst/>
              <a:cxnLst/>
              <a:rect l="l" t="t" r="r" b="b"/>
              <a:pathLst>
                <a:path w="89909" h="22308764">
                  <a:moveTo>
                    <a:pt x="0" y="0"/>
                  </a:moveTo>
                  <a:lnTo>
                    <a:pt x="89908" y="0"/>
                  </a:lnTo>
                  <a:lnTo>
                    <a:pt x="89908" y="22308764"/>
                  </a:lnTo>
                  <a:lnTo>
                    <a:pt x="0" y="22308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138250" r="-41873221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18288000" cy="1028700"/>
            <a:chOff x="0" y="0"/>
            <a:chExt cx="24384000" cy="1371600"/>
          </a:xfrm>
        </p:grpSpPr>
        <p:sp>
          <p:nvSpPr>
            <p:cNvPr id="6" name="Freeform 6"/>
            <p:cNvSpPr/>
            <p:nvPr/>
          </p:nvSpPr>
          <p:spPr>
            <a:xfrm rot="5400000">
              <a:off x="11506200" y="-11506200"/>
              <a:ext cx="1371600" cy="24384000"/>
            </a:xfrm>
            <a:custGeom>
              <a:avLst/>
              <a:gdLst/>
              <a:ahLst/>
              <a:cxnLst/>
              <a:rect l="l" t="t" r="r" b="b"/>
              <a:pathLst>
                <a:path w="1371600" h="24384000">
                  <a:moveTo>
                    <a:pt x="0" y="0"/>
                  </a:moveTo>
                  <a:lnTo>
                    <a:pt x="1371600" y="0"/>
                  </a:lnTo>
                  <a:lnTo>
                    <a:pt x="1371600" y="24384000"/>
                  </a:lnTo>
                  <a:lnTo>
                    <a:pt x="0" y="2438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27200" r="-2933293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4654130" y="468841"/>
              <a:ext cx="14958146" cy="699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99"/>
                </a:lnSpc>
              </a:pPr>
              <a:r>
                <a:rPr lang="en-US" sz="3999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OUR TEAM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383</Words>
  <Application>Microsoft Office PowerPoint</Application>
  <PresentationFormat>Custom</PresentationFormat>
  <Paragraphs>69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Montserrat</vt:lpstr>
      <vt:lpstr>Arial</vt:lpstr>
      <vt:lpstr>Calibri</vt:lpstr>
      <vt:lpstr>Gotham</vt:lpstr>
      <vt:lpstr>Montserrat Bold</vt:lpstr>
      <vt:lpstr>Arial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[FIL AWARDS 2025] Pitch Deck V2</dc:title>
  <dc:creator>Camille F. Rivera</dc:creator>
  <cp:lastModifiedBy>Camille F. Rivera-Argana</cp:lastModifiedBy>
  <cp:revision>5</cp:revision>
  <dcterms:created xsi:type="dcterms:W3CDTF">2006-08-16T00:00:00Z</dcterms:created>
  <dcterms:modified xsi:type="dcterms:W3CDTF">2025-01-13T03:19:16Z</dcterms:modified>
  <dc:identifier>DAGbBvx3H1U</dc:identifier>
</cp:coreProperties>
</file>